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72" r:id="rId7"/>
    <p:sldId id="269" r:id="rId8"/>
    <p:sldId id="270" r:id="rId9"/>
    <p:sldId id="271" r:id="rId10"/>
    <p:sldId id="263" r:id="rId11"/>
    <p:sldId id="27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C541D8-E968-224A-9F7F-0CCCFC87E894}" v="487" dt="2021-12-11T05:52:24.2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E11F49-20DF-4C13-8D60-92ACAD28450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EC6BB088-97A7-4157-B2F8-1E8E5A388500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b="0" i="0" dirty="0">
              <a:latin typeface="Apple Braille" pitchFamily="2" charset="0"/>
            </a:rPr>
            <a:t>A total of twenty entities have been created and corresponding relationships have been established in the best possible normalized form which is suited for a database</a:t>
          </a:r>
          <a:r>
            <a:rPr lang="en-US" dirty="0"/>
            <a:t>.</a:t>
          </a:r>
        </a:p>
      </dgm:t>
    </dgm:pt>
    <dgm:pt modelId="{4D0B90C2-B32F-4720-890D-AB82B48B7CFA}" type="parTrans" cxnId="{3A03C0CC-47C9-42A6-8AE7-B5A6F5E506CA}">
      <dgm:prSet/>
      <dgm:spPr/>
      <dgm:t>
        <a:bodyPr/>
        <a:lstStyle/>
        <a:p>
          <a:endParaRPr lang="en-US"/>
        </a:p>
      </dgm:t>
    </dgm:pt>
    <dgm:pt modelId="{CAFE5248-3193-4653-950E-1A45DF1E8590}" type="sibTrans" cxnId="{3A03C0CC-47C9-42A6-8AE7-B5A6F5E506CA}">
      <dgm:prSet/>
      <dgm:spPr/>
      <dgm:t>
        <a:bodyPr/>
        <a:lstStyle/>
        <a:p>
          <a:endParaRPr lang="en-US"/>
        </a:p>
      </dgm:t>
    </dgm:pt>
    <dgm:pt modelId="{18266893-3F5D-43E0-A6EE-894B742C89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Apple Braille" pitchFamily="2" charset="0"/>
            </a:rPr>
            <a:t>Attaching the design document with the entities, attributes with the description for each entity.</a:t>
          </a:r>
        </a:p>
      </dgm:t>
    </dgm:pt>
    <dgm:pt modelId="{C87A7933-3387-45DE-990F-5A7F5F29328E}" type="parTrans" cxnId="{67345A33-7950-4BBF-A195-E837B61700DC}">
      <dgm:prSet/>
      <dgm:spPr/>
      <dgm:t>
        <a:bodyPr/>
        <a:lstStyle/>
        <a:p>
          <a:endParaRPr lang="en-US"/>
        </a:p>
      </dgm:t>
    </dgm:pt>
    <dgm:pt modelId="{20DC6DF3-9981-4A1D-9385-6211FF247421}" type="sibTrans" cxnId="{67345A33-7950-4BBF-A195-E837B61700DC}">
      <dgm:prSet/>
      <dgm:spPr/>
      <dgm:t>
        <a:bodyPr/>
        <a:lstStyle/>
        <a:p>
          <a:endParaRPr lang="en-US"/>
        </a:p>
      </dgm:t>
    </dgm:pt>
    <dgm:pt modelId="{3BB4AA05-25CF-469A-AABF-CBA6D75C7F96}" type="pres">
      <dgm:prSet presAssocID="{0EE11F49-20DF-4C13-8D60-92ACAD28450D}" presName="root" presStyleCnt="0">
        <dgm:presLayoutVars>
          <dgm:dir/>
          <dgm:resizeHandles val="exact"/>
        </dgm:presLayoutVars>
      </dgm:prSet>
      <dgm:spPr/>
    </dgm:pt>
    <dgm:pt modelId="{1817B1FC-994C-4C65-B8DC-55115C257BF3}" type="pres">
      <dgm:prSet presAssocID="{EC6BB088-97A7-4157-B2F8-1E8E5A388500}" presName="compNode" presStyleCnt="0"/>
      <dgm:spPr/>
    </dgm:pt>
    <dgm:pt modelId="{5B021D15-7815-4FBC-92FD-2B31C2B43506}" type="pres">
      <dgm:prSet presAssocID="{EC6BB088-97A7-4157-B2F8-1E8E5A38850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9D81CD9-4E04-49D9-8209-F8189F326529}" type="pres">
      <dgm:prSet presAssocID="{EC6BB088-97A7-4157-B2F8-1E8E5A388500}" presName="spaceRect" presStyleCnt="0"/>
      <dgm:spPr/>
    </dgm:pt>
    <dgm:pt modelId="{D15DACB0-56F9-46BF-98E2-2F4B6266B00D}" type="pres">
      <dgm:prSet presAssocID="{EC6BB088-97A7-4157-B2F8-1E8E5A388500}" presName="textRect" presStyleLbl="revTx" presStyleIdx="0" presStyleCnt="2">
        <dgm:presLayoutVars>
          <dgm:chMax val="1"/>
          <dgm:chPref val="1"/>
        </dgm:presLayoutVars>
      </dgm:prSet>
      <dgm:spPr/>
    </dgm:pt>
    <dgm:pt modelId="{6D6EFF08-D252-487F-A9D7-028BA40AA228}" type="pres">
      <dgm:prSet presAssocID="{CAFE5248-3193-4653-950E-1A45DF1E8590}" presName="sibTrans" presStyleCnt="0"/>
      <dgm:spPr/>
    </dgm:pt>
    <dgm:pt modelId="{82E4136D-B5F3-4DEC-B3A5-0DB9E0525347}" type="pres">
      <dgm:prSet presAssocID="{18266893-3F5D-43E0-A6EE-894B742C894E}" presName="compNode" presStyleCnt="0"/>
      <dgm:spPr/>
    </dgm:pt>
    <dgm:pt modelId="{37093DAB-B195-41D9-A577-87BEEFF47FC6}" type="pres">
      <dgm:prSet presAssocID="{18266893-3F5D-43E0-A6EE-894B742C894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1376ABE8-0D5E-4EE7-911D-3F198EF6F753}" type="pres">
      <dgm:prSet presAssocID="{18266893-3F5D-43E0-A6EE-894B742C894E}" presName="spaceRect" presStyleCnt="0"/>
      <dgm:spPr/>
    </dgm:pt>
    <dgm:pt modelId="{1CCB60A8-FA06-4A4F-9EA6-DEC05CD951E7}" type="pres">
      <dgm:prSet presAssocID="{18266893-3F5D-43E0-A6EE-894B742C894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2913604-27EE-3B4A-9690-6BBB4D570F37}" type="presOf" srcId="{EC6BB088-97A7-4157-B2F8-1E8E5A388500}" destId="{D15DACB0-56F9-46BF-98E2-2F4B6266B00D}" srcOrd="0" destOrd="0" presId="urn:microsoft.com/office/officeart/2018/2/layout/IconLabelList"/>
    <dgm:cxn modelId="{67345A33-7950-4BBF-A195-E837B61700DC}" srcId="{0EE11F49-20DF-4C13-8D60-92ACAD28450D}" destId="{18266893-3F5D-43E0-A6EE-894B742C894E}" srcOrd="1" destOrd="0" parTransId="{C87A7933-3387-45DE-990F-5A7F5F29328E}" sibTransId="{20DC6DF3-9981-4A1D-9385-6211FF247421}"/>
    <dgm:cxn modelId="{60347180-D15E-5748-A82C-B40E6CA32780}" type="presOf" srcId="{0EE11F49-20DF-4C13-8D60-92ACAD28450D}" destId="{3BB4AA05-25CF-469A-AABF-CBA6D75C7F96}" srcOrd="0" destOrd="0" presId="urn:microsoft.com/office/officeart/2018/2/layout/IconLabelList"/>
    <dgm:cxn modelId="{3A03C0CC-47C9-42A6-8AE7-B5A6F5E506CA}" srcId="{0EE11F49-20DF-4C13-8D60-92ACAD28450D}" destId="{EC6BB088-97A7-4157-B2F8-1E8E5A388500}" srcOrd="0" destOrd="0" parTransId="{4D0B90C2-B32F-4720-890D-AB82B48B7CFA}" sibTransId="{CAFE5248-3193-4653-950E-1A45DF1E8590}"/>
    <dgm:cxn modelId="{928167D8-305A-374F-A972-E544836177C0}" type="presOf" srcId="{18266893-3F5D-43E0-A6EE-894B742C894E}" destId="{1CCB60A8-FA06-4A4F-9EA6-DEC05CD951E7}" srcOrd="0" destOrd="0" presId="urn:microsoft.com/office/officeart/2018/2/layout/IconLabelList"/>
    <dgm:cxn modelId="{B4C98685-D8FB-B04F-94EB-16B51E227E78}" type="presParOf" srcId="{3BB4AA05-25CF-469A-AABF-CBA6D75C7F96}" destId="{1817B1FC-994C-4C65-B8DC-55115C257BF3}" srcOrd="0" destOrd="0" presId="urn:microsoft.com/office/officeart/2018/2/layout/IconLabelList"/>
    <dgm:cxn modelId="{22B34E9A-8DF2-0F49-91A8-10E4BFC5458A}" type="presParOf" srcId="{1817B1FC-994C-4C65-B8DC-55115C257BF3}" destId="{5B021D15-7815-4FBC-92FD-2B31C2B43506}" srcOrd="0" destOrd="0" presId="urn:microsoft.com/office/officeart/2018/2/layout/IconLabelList"/>
    <dgm:cxn modelId="{052CC30D-576E-7F44-8302-CC6A3A5F4B0F}" type="presParOf" srcId="{1817B1FC-994C-4C65-B8DC-55115C257BF3}" destId="{E9D81CD9-4E04-49D9-8209-F8189F326529}" srcOrd="1" destOrd="0" presId="urn:microsoft.com/office/officeart/2018/2/layout/IconLabelList"/>
    <dgm:cxn modelId="{F3CB6D49-D2F9-8F40-BC33-6BC323D54100}" type="presParOf" srcId="{1817B1FC-994C-4C65-B8DC-55115C257BF3}" destId="{D15DACB0-56F9-46BF-98E2-2F4B6266B00D}" srcOrd="2" destOrd="0" presId="urn:microsoft.com/office/officeart/2018/2/layout/IconLabelList"/>
    <dgm:cxn modelId="{83B58815-7664-BA47-A23B-8201086BFE44}" type="presParOf" srcId="{3BB4AA05-25CF-469A-AABF-CBA6D75C7F96}" destId="{6D6EFF08-D252-487F-A9D7-028BA40AA228}" srcOrd="1" destOrd="0" presId="urn:microsoft.com/office/officeart/2018/2/layout/IconLabelList"/>
    <dgm:cxn modelId="{F64F9741-E3C6-9743-99A2-ECA827709EED}" type="presParOf" srcId="{3BB4AA05-25CF-469A-AABF-CBA6D75C7F96}" destId="{82E4136D-B5F3-4DEC-B3A5-0DB9E0525347}" srcOrd="2" destOrd="0" presId="urn:microsoft.com/office/officeart/2018/2/layout/IconLabelList"/>
    <dgm:cxn modelId="{181E2BD2-89A8-0149-AD2B-B874CBCE1D8D}" type="presParOf" srcId="{82E4136D-B5F3-4DEC-B3A5-0DB9E0525347}" destId="{37093DAB-B195-41D9-A577-87BEEFF47FC6}" srcOrd="0" destOrd="0" presId="urn:microsoft.com/office/officeart/2018/2/layout/IconLabelList"/>
    <dgm:cxn modelId="{08CC3AB3-95F4-E64C-923F-C0CD7D4F6B72}" type="presParOf" srcId="{82E4136D-B5F3-4DEC-B3A5-0DB9E0525347}" destId="{1376ABE8-0D5E-4EE7-911D-3F198EF6F753}" srcOrd="1" destOrd="0" presId="urn:microsoft.com/office/officeart/2018/2/layout/IconLabelList"/>
    <dgm:cxn modelId="{9CF16DE3-9654-F14F-BAFF-E59E56A6232A}" type="presParOf" srcId="{82E4136D-B5F3-4DEC-B3A5-0DB9E0525347}" destId="{1CCB60A8-FA06-4A4F-9EA6-DEC05CD951E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D36ABA-7C59-4D53-931A-59DADCEA46E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B4D184-0623-49F4-9B29-A0F951EC88E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Apple Braille" pitchFamily="2" charset="0"/>
            </a:rPr>
            <a:t>Twenty tables have been created with each table containing 10 records.</a:t>
          </a:r>
        </a:p>
      </dgm:t>
    </dgm:pt>
    <dgm:pt modelId="{CF459A33-9E33-446E-ADAD-6CF6995E9972}" type="parTrans" cxnId="{6B4CAD37-4FC3-4E62-9E8B-F1FE19325236}">
      <dgm:prSet/>
      <dgm:spPr/>
      <dgm:t>
        <a:bodyPr/>
        <a:lstStyle/>
        <a:p>
          <a:endParaRPr lang="en-US"/>
        </a:p>
      </dgm:t>
    </dgm:pt>
    <dgm:pt modelId="{85BD836E-3378-462C-A3D8-DE49DE2911DE}" type="sibTrans" cxnId="{6B4CAD37-4FC3-4E62-9E8B-F1FE1932523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70C1D6F-FA95-4C7C-809C-C305BAABDB0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i="0" dirty="0">
              <a:latin typeface="Apple Braille" pitchFamily="2" charset="0"/>
            </a:rPr>
            <a:t>The tables present in the database have table level check constraints, clustered and non clustered indexes, encryption in column, computed columns.</a:t>
          </a:r>
        </a:p>
      </dgm:t>
    </dgm:pt>
    <dgm:pt modelId="{BCC1F6CC-CE84-42C9-9060-F781F6B51F39}" type="parTrans" cxnId="{EBD4F008-A229-4DE8-86F5-D38089897DBB}">
      <dgm:prSet/>
      <dgm:spPr/>
      <dgm:t>
        <a:bodyPr/>
        <a:lstStyle/>
        <a:p>
          <a:endParaRPr lang="en-US"/>
        </a:p>
      </dgm:t>
    </dgm:pt>
    <dgm:pt modelId="{E35AFFD9-605E-4DF4-98D8-7E4852AD0F0C}" type="sibTrans" cxnId="{EBD4F008-A229-4DE8-86F5-D38089897DB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09A2991-B0CB-4DC8-948E-1A837AAA5A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i="0" dirty="0">
              <a:latin typeface="Apple Braille" pitchFamily="2" charset="0"/>
            </a:rPr>
            <a:t>Corresponding stored procedures, triggers and views have ben created with the available data from the database</a:t>
          </a:r>
        </a:p>
      </dgm:t>
    </dgm:pt>
    <dgm:pt modelId="{D5DEC617-DF60-465F-BF48-7C0EAF2E9D62}" type="parTrans" cxnId="{59A9F419-6C9D-40A6-99A0-F05FAAC369C6}">
      <dgm:prSet/>
      <dgm:spPr/>
      <dgm:t>
        <a:bodyPr/>
        <a:lstStyle/>
        <a:p>
          <a:endParaRPr lang="en-US"/>
        </a:p>
      </dgm:t>
    </dgm:pt>
    <dgm:pt modelId="{AFF53A62-F846-40CB-BF50-F4D3FEC656E9}" type="sibTrans" cxnId="{59A9F419-6C9D-40A6-99A0-F05FAAC369C6}">
      <dgm:prSet/>
      <dgm:spPr/>
      <dgm:t>
        <a:bodyPr/>
        <a:lstStyle/>
        <a:p>
          <a:endParaRPr lang="en-US"/>
        </a:p>
      </dgm:t>
    </dgm:pt>
    <dgm:pt modelId="{982426BC-6524-401C-9B69-833B40B33E84}" type="pres">
      <dgm:prSet presAssocID="{F8D36ABA-7C59-4D53-931A-59DADCEA46EE}" presName="root" presStyleCnt="0">
        <dgm:presLayoutVars>
          <dgm:dir/>
          <dgm:resizeHandles val="exact"/>
        </dgm:presLayoutVars>
      </dgm:prSet>
      <dgm:spPr/>
    </dgm:pt>
    <dgm:pt modelId="{F5AD2273-94ED-4E28-A34E-E8AAF8D47F2E}" type="pres">
      <dgm:prSet presAssocID="{F8D36ABA-7C59-4D53-931A-59DADCEA46EE}" presName="container" presStyleCnt="0">
        <dgm:presLayoutVars>
          <dgm:dir/>
          <dgm:resizeHandles val="exact"/>
        </dgm:presLayoutVars>
      </dgm:prSet>
      <dgm:spPr/>
    </dgm:pt>
    <dgm:pt modelId="{385E897A-3B59-4B7C-BEBD-92B62BCFE849}" type="pres">
      <dgm:prSet presAssocID="{66B4D184-0623-49F4-9B29-A0F951EC88E3}" presName="compNode" presStyleCnt="0"/>
      <dgm:spPr/>
    </dgm:pt>
    <dgm:pt modelId="{ACF2ACD0-7933-43A4-A033-92FE66076807}" type="pres">
      <dgm:prSet presAssocID="{66B4D184-0623-49F4-9B29-A0F951EC88E3}" presName="iconBgRect" presStyleLbl="bgShp" presStyleIdx="0" presStyleCnt="3"/>
      <dgm:spPr/>
    </dgm:pt>
    <dgm:pt modelId="{185AFE19-8BB2-49D9-9EA2-F66C3FC5A6E6}" type="pres">
      <dgm:prSet presAssocID="{66B4D184-0623-49F4-9B29-A0F951EC88E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FE2E968-F5FE-427B-B0ED-DD3649591441}" type="pres">
      <dgm:prSet presAssocID="{66B4D184-0623-49F4-9B29-A0F951EC88E3}" presName="spaceRect" presStyleCnt="0"/>
      <dgm:spPr/>
    </dgm:pt>
    <dgm:pt modelId="{12287A1E-1A56-4FC3-872C-D15C42BC9A5D}" type="pres">
      <dgm:prSet presAssocID="{66B4D184-0623-49F4-9B29-A0F951EC88E3}" presName="textRect" presStyleLbl="revTx" presStyleIdx="0" presStyleCnt="3">
        <dgm:presLayoutVars>
          <dgm:chMax val="1"/>
          <dgm:chPref val="1"/>
        </dgm:presLayoutVars>
      </dgm:prSet>
      <dgm:spPr/>
    </dgm:pt>
    <dgm:pt modelId="{1A3B5E9E-1780-42BF-A82A-9903C382538E}" type="pres">
      <dgm:prSet presAssocID="{85BD836E-3378-462C-A3D8-DE49DE2911DE}" presName="sibTrans" presStyleLbl="sibTrans2D1" presStyleIdx="0" presStyleCnt="0"/>
      <dgm:spPr/>
    </dgm:pt>
    <dgm:pt modelId="{68E44DBC-CB05-4548-BC73-9EEE127C2B6A}" type="pres">
      <dgm:prSet presAssocID="{670C1D6F-FA95-4C7C-809C-C305BAABDB0D}" presName="compNode" presStyleCnt="0"/>
      <dgm:spPr/>
    </dgm:pt>
    <dgm:pt modelId="{CC4EB442-BFDF-4E6D-8CB7-19A31C1663C3}" type="pres">
      <dgm:prSet presAssocID="{670C1D6F-FA95-4C7C-809C-C305BAABDB0D}" presName="iconBgRect" presStyleLbl="bgShp" presStyleIdx="1" presStyleCnt="3"/>
      <dgm:spPr/>
    </dgm:pt>
    <dgm:pt modelId="{5510E6C5-21B6-4C79-B6A3-16757C8CE34D}" type="pres">
      <dgm:prSet presAssocID="{670C1D6F-FA95-4C7C-809C-C305BAABDB0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614FFA5-32B1-4249-8AAE-9D34B6934366}" type="pres">
      <dgm:prSet presAssocID="{670C1D6F-FA95-4C7C-809C-C305BAABDB0D}" presName="spaceRect" presStyleCnt="0"/>
      <dgm:spPr/>
    </dgm:pt>
    <dgm:pt modelId="{233411EC-1AF8-4643-BAA7-5B6CCA3D7850}" type="pres">
      <dgm:prSet presAssocID="{670C1D6F-FA95-4C7C-809C-C305BAABDB0D}" presName="textRect" presStyleLbl="revTx" presStyleIdx="1" presStyleCnt="3">
        <dgm:presLayoutVars>
          <dgm:chMax val="1"/>
          <dgm:chPref val="1"/>
        </dgm:presLayoutVars>
      </dgm:prSet>
      <dgm:spPr/>
    </dgm:pt>
    <dgm:pt modelId="{E6DF1DF2-934A-4A3A-8D03-3B24345B4684}" type="pres">
      <dgm:prSet presAssocID="{E35AFFD9-605E-4DF4-98D8-7E4852AD0F0C}" presName="sibTrans" presStyleLbl="sibTrans2D1" presStyleIdx="0" presStyleCnt="0"/>
      <dgm:spPr/>
    </dgm:pt>
    <dgm:pt modelId="{F7A60492-3C2D-4837-849D-3C71B79C744C}" type="pres">
      <dgm:prSet presAssocID="{409A2991-B0CB-4DC8-948E-1A837AAA5AC4}" presName="compNode" presStyleCnt="0"/>
      <dgm:spPr/>
    </dgm:pt>
    <dgm:pt modelId="{B2A88C99-6411-4AD8-9314-6133B464E2A5}" type="pres">
      <dgm:prSet presAssocID="{409A2991-B0CB-4DC8-948E-1A837AAA5AC4}" presName="iconBgRect" presStyleLbl="bgShp" presStyleIdx="2" presStyleCnt="3"/>
      <dgm:spPr/>
    </dgm:pt>
    <dgm:pt modelId="{B80D31E0-6415-48C6-B6DB-4228B0B6C0D7}" type="pres">
      <dgm:prSet presAssocID="{409A2991-B0CB-4DC8-948E-1A837AAA5AC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E8995E6-5CDF-4518-BBB9-CB66703BC70D}" type="pres">
      <dgm:prSet presAssocID="{409A2991-B0CB-4DC8-948E-1A837AAA5AC4}" presName="spaceRect" presStyleCnt="0"/>
      <dgm:spPr/>
    </dgm:pt>
    <dgm:pt modelId="{9EF056BD-A2BE-411E-B146-7F037AF5B3B2}" type="pres">
      <dgm:prSet presAssocID="{409A2991-B0CB-4DC8-948E-1A837AAA5AC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BD4F008-A229-4DE8-86F5-D38089897DBB}" srcId="{F8D36ABA-7C59-4D53-931A-59DADCEA46EE}" destId="{670C1D6F-FA95-4C7C-809C-C305BAABDB0D}" srcOrd="1" destOrd="0" parTransId="{BCC1F6CC-CE84-42C9-9060-F781F6B51F39}" sibTransId="{E35AFFD9-605E-4DF4-98D8-7E4852AD0F0C}"/>
    <dgm:cxn modelId="{F9202F11-1E63-4AA1-8197-A734F8815912}" type="presOf" srcId="{670C1D6F-FA95-4C7C-809C-C305BAABDB0D}" destId="{233411EC-1AF8-4643-BAA7-5B6CCA3D7850}" srcOrd="0" destOrd="0" presId="urn:microsoft.com/office/officeart/2018/2/layout/IconCircleList"/>
    <dgm:cxn modelId="{59A9F419-6C9D-40A6-99A0-F05FAAC369C6}" srcId="{F8D36ABA-7C59-4D53-931A-59DADCEA46EE}" destId="{409A2991-B0CB-4DC8-948E-1A837AAA5AC4}" srcOrd="2" destOrd="0" parTransId="{D5DEC617-DF60-465F-BF48-7C0EAF2E9D62}" sibTransId="{AFF53A62-F846-40CB-BF50-F4D3FEC656E9}"/>
    <dgm:cxn modelId="{6B4CAD37-4FC3-4E62-9E8B-F1FE19325236}" srcId="{F8D36ABA-7C59-4D53-931A-59DADCEA46EE}" destId="{66B4D184-0623-49F4-9B29-A0F951EC88E3}" srcOrd="0" destOrd="0" parTransId="{CF459A33-9E33-446E-ADAD-6CF6995E9972}" sibTransId="{85BD836E-3378-462C-A3D8-DE49DE2911DE}"/>
    <dgm:cxn modelId="{698EFA6F-D2E7-44A8-B301-0120FDC8EEA6}" type="presOf" srcId="{66B4D184-0623-49F4-9B29-A0F951EC88E3}" destId="{12287A1E-1A56-4FC3-872C-D15C42BC9A5D}" srcOrd="0" destOrd="0" presId="urn:microsoft.com/office/officeart/2018/2/layout/IconCircleList"/>
    <dgm:cxn modelId="{3A9A6884-A170-4778-AA06-CF4896C795E2}" type="presOf" srcId="{F8D36ABA-7C59-4D53-931A-59DADCEA46EE}" destId="{982426BC-6524-401C-9B69-833B40B33E84}" srcOrd="0" destOrd="0" presId="urn:microsoft.com/office/officeart/2018/2/layout/IconCircleList"/>
    <dgm:cxn modelId="{61395CD4-120C-4EE3-8937-BD82CCAB3A3D}" type="presOf" srcId="{E35AFFD9-605E-4DF4-98D8-7E4852AD0F0C}" destId="{E6DF1DF2-934A-4A3A-8D03-3B24345B4684}" srcOrd="0" destOrd="0" presId="urn:microsoft.com/office/officeart/2018/2/layout/IconCircleList"/>
    <dgm:cxn modelId="{801BE6ED-968B-46E5-B742-18C742F3D21F}" type="presOf" srcId="{85BD836E-3378-462C-A3D8-DE49DE2911DE}" destId="{1A3B5E9E-1780-42BF-A82A-9903C382538E}" srcOrd="0" destOrd="0" presId="urn:microsoft.com/office/officeart/2018/2/layout/IconCircleList"/>
    <dgm:cxn modelId="{D8A567F9-9191-4C7D-818A-3AC0CDEDEE9C}" type="presOf" srcId="{409A2991-B0CB-4DC8-948E-1A837AAA5AC4}" destId="{9EF056BD-A2BE-411E-B146-7F037AF5B3B2}" srcOrd="0" destOrd="0" presId="urn:microsoft.com/office/officeart/2018/2/layout/IconCircleList"/>
    <dgm:cxn modelId="{58EDDAC9-7CC7-4D76-A2BB-C5927845A2BB}" type="presParOf" srcId="{982426BC-6524-401C-9B69-833B40B33E84}" destId="{F5AD2273-94ED-4E28-A34E-E8AAF8D47F2E}" srcOrd="0" destOrd="0" presId="urn:microsoft.com/office/officeart/2018/2/layout/IconCircleList"/>
    <dgm:cxn modelId="{7DEC3B71-53BD-4BCF-8235-30D12259A997}" type="presParOf" srcId="{F5AD2273-94ED-4E28-A34E-E8AAF8D47F2E}" destId="{385E897A-3B59-4B7C-BEBD-92B62BCFE849}" srcOrd="0" destOrd="0" presId="urn:microsoft.com/office/officeart/2018/2/layout/IconCircleList"/>
    <dgm:cxn modelId="{809B5CAC-B478-4176-9A74-2C4B071E9D68}" type="presParOf" srcId="{385E897A-3B59-4B7C-BEBD-92B62BCFE849}" destId="{ACF2ACD0-7933-43A4-A033-92FE66076807}" srcOrd="0" destOrd="0" presId="urn:microsoft.com/office/officeart/2018/2/layout/IconCircleList"/>
    <dgm:cxn modelId="{7CE8D406-2799-4F37-BB86-577F8EC4AF5A}" type="presParOf" srcId="{385E897A-3B59-4B7C-BEBD-92B62BCFE849}" destId="{185AFE19-8BB2-49D9-9EA2-F66C3FC5A6E6}" srcOrd="1" destOrd="0" presId="urn:microsoft.com/office/officeart/2018/2/layout/IconCircleList"/>
    <dgm:cxn modelId="{1CDAA48E-7BF5-411D-9F80-CBF1DBB7D0FB}" type="presParOf" srcId="{385E897A-3B59-4B7C-BEBD-92B62BCFE849}" destId="{BFE2E968-F5FE-427B-B0ED-DD3649591441}" srcOrd="2" destOrd="0" presId="urn:microsoft.com/office/officeart/2018/2/layout/IconCircleList"/>
    <dgm:cxn modelId="{20417813-9ECA-432D-BBC9-DF7E7BCAD738}" type="presParOf" srcId="{385E897A-3B59-4B7C-BEBD-92B62BCFE849}" destId="{12287A1E-1A56-4FC3-872C-D15C42BC9A5D}" srcOrd="3" destOrd="0" presId="urn:microsoft.com/office/officeart/2018/2/layout/IconCircleList"/>
    <dgm:cxn modelId="{4DDDFDD9-0E40-432B-8CB2-731B5CD938CD}" type="presParOf" srcId="{F5AD2273-94ED-4E28-A34E-E8AAF8D47F2E}" destId="{1A3B5E9E-1780-42BF-A82A-9903C382538E}" srcOrd="1" destOrd="0" presId="urn:microsoft.com/office/officeart/2018/2/layout/IconCircleList"/>
    <dgm:cxn modelId="{5E5C794A-A324-4645-8447-C64AB1304FC5}" type="presParOf" srcId="{F5AD2273-94ED-4E28-A34E-E8AAF8D47F2E}" destId="{68E44DBC-CB05-4548-BC73-9EEE127C2B6A}" srcOrd="2" destOrd="0" presId="urn:microsoft.com/office/officeart/2018/2/layout/IconCircleList"/>
    <dgm:cxn modelId="{73C54F51-E1E7-4B7E-ABC1-C911D651C5F5}" type="presParOf" srcId="{68E44DBC-CB05-4548-BC73-9EEE127C2B6A}" destId="{CC4EB442-BFDF-4E6D-8CB7-19A31C1663C3}" srcOrd="0" destOrd="0" presId="urn:microsoft.com/office/officeart/2018/2/layout/IconCircleList"/>
    <dgm:cxn modelId="{3EAF866D-0EAF-4117-BE52-20434268EE8F}" type="presParOf" srcId="{68E44DBC-CB05-4548-BC73-9EEE127C2B6A}" destId="{5510E6C5-21B6-4C79-B6A3-16757C8CE34D}" srcOrd="1" destOrd="0" presId="urn:microsoft.com/office/officeart/2018/2/layout/IconCircleList"/>
    <dgm:cxn modelId="{2DA402A8-3DAA-4EB6-89A6-78E6E150DD36}" type="presParOf" srcId="{68E44DBC-CB05-4548-BC73-9EEE127C2B6A}" destId="{A614FFA5-32B1-4249-8AAE-9D34B6934366}" srcOrd="2" destOrd="0" presId="urn:microsoft.com/office/officeart/2018/2/layout/IconCircleList"/>
    <dgm:cxn modelId="{4D53D12F-CD14-4B42-9452-B56618297978}" type="presParOf" srcId="{68E44DBC-CB05-4548-BC73-9EEE127C2B6A}" destId="{233411EC-1AF8-4643-BAA7-5B6CCA3D7850}" srcOrd="3" destOrd="0" presId="urn:microsoft.com/office/officeart/2018/2/layout/IconCircleList"/>
    <dgm:cxn modelId="{E5B88F92-4A57-421B-94E5-BBE4658812C0}" type="presParOf" srcId="{F5AD2273-94ED-4E28-A34E-E8AAF8D47F2E}" destId="{E6DF1DF2-934A-4A3A-8D03-3B24345B4684}" srcOrd="3" destOrd="0" presId="urn:microsoft.com/office/officeart/2018/2/layout/IconCircleList"/>
    <dgm:cxn modelId="{73DEBAF5-FE90-411E-93BD-3DE22E3D7A41}" type="presParOf" srcId="{F5AD2273-94ED-4E28-A34E-E8AAF8D47F2E}" destId="{F7A60492-3C2D-4837-849D-3C71B79C744C}" srcOrd="4" destOrd="0" presId="urn:microsoft.com/office/officeart/2018/2/layout/IconCircleList"/>
    <dgm:cxn modelId="{BAC38DD5-87A2-4414-B203-169989C3E93E}" type="presParOf" srcId="{F7A60492-3C2D-4837-849D-3C71B79C744C}" destId="{B2A88C99-6411-4AD8-9314-6133B464E2A5}" srcOrd="0" destOrd="0" presId="urn:microsoft.com/office/officeart/2018/2/layout/IconCircleList"/>
    <dgm:cxn modelId="{9A7D76D5-EC2B-4376-81E0-7A7456E054E2}" type="presParOf" srcId="{F7A60492-3C2D-4837-849D-3C71B79C744C}" destId="{B80D31E0-6415-48C6-B6DB-4228B0B6C0D7}" srcOrd="1" destOrd="0" presId="urn:microsoft.com/office/officeart/2018/2/layout/IconCircleList"/>
    <dgm:cxn modelId="{16D44AA5-C211-466C-89ED-F661AFA9A9B7}" type="presParOf" srcId="{F7A60492-3C2D-4837-849D-3C71B79C744C}" destId="{9E8995E6-5CDF-4518-BBB9-CB66703BC70D}" srcOrd="2" destOrd="0" presId="urn:microsoft.com/office/officeart/2018/2/layout/IconCircleList"/>
    <dgm:cxn modelId="{73B06644-3A87-443B-9E04-CA3BBD7F449E}" type="presParOf" srcId="{F7A60492-3C2D-4837-849D-3C71B79C744C}" destId="{9EF056BD-A2BE-411E-B146-7F037AF5B3B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21D15-7815-4FBC-92FD-2B31C2B43506}">
      <dsp:nvSpPr>
        <dsp:cNvPr id="0" name=""/>
        <dsp:cNvSpPr/>
      </dsp:nvSpPr>
      <dsp:spPr>
        <a:xfrm>
          <a:off x="680718" y="916035"/>
          <a:ext cx="1093500" cy="1093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DACB0-56F9-46BF-98E2-2F4B6266B00D}">
      <dsp:nvSpPr>
        <dsp:cNvPr id="0" name=""/>
        <dsp:cNvSpPr/>
      </dsp:nvSpPr>
      <dsp:spPr>
        <a:xfrm>
          <a:off x="12468" y="2349547"/>
          <a:ext cx="243000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latin typeface="Apple Braille" pitchFamily="2" charset="0"/>
            </a:rPr>
            <a:t>A total of twenty entities have been created and corresponding relationships have been established in the best possible normalized form which is suited for a database</a:t>
          </a:r>
          <a:r>
            <a:rPr lang="en-US" sz="1100" kern="1200" dirty="0"/>
            <a:t>.</a:t>
          </a:r>
        </a:p>
      </dsp:txBody>
      <dsp:txXfrm>
        <a:off x="12468" y="2349547"/>
        <a:ext cx="2430000" cy="832500"/>
      </dsp:txXfrm>
    </dsp:sp>
    <dsp:sp modelId="{37093DAB-B195-41D9-A577-87BEEFF47FC6}">
      <dsp:nvSpPr>
        <dsp:cNvPr id="0" name=""/>
        <dsp:cNvSpPr/>
      </dsp:nvSpPr>
      <dsp:spPr>
        <a:xfrm>
          <a:off x="3535969" y="916035"/>
          <a:ext cx="1093500" cy="1093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CB60A8-FA06-4A4F-9EA6-DEC05CD951E7}">
      <dsp:nvSpPr>
        <dsp:cNvPr id="0" name=""/>
        <dsp:cNvSpPr/>
      </dsp:nvSpPr>
      <dsp:spPr>
        <a:xfrm>
          <a:off x="2867719" y="2349547"/>
          <a:ext cx="243000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latin typeface="Apple Braille" pitchFamily="2" charset="0"/>
            </a:rPr>
            <a:t>Attaching the design document with the entities, attributes with the description for each entity.</a:t>
          </a:r>
        </a:p>
      </dsp:txBody>
      <dsp:txXfrm>
        <a:off x="2867719" y="2349547"/>
        <a:ext cx="2430000" cy="83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F2ACD0-7933-43A4-A033-92FE66076807}">
      <dsp:nvSpPr>
        <dsp:cNvPr id="0" name=""/>
        <dsp:cNvSpPr/>
      </dsp:nvSpPr>
      <dsp:spPr>
        <a:xfrm>
          <a:off x="291807" y="1608145"/>
          <a:ext cx="808132" cy="8081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AFE19-8BB2-49D9-9EA2-F66C3FC5A6E6}">
      <dsp:nvSpPr>
        <dsp:cNvPr id="0" name=""/>
        <dsp:cNvSpPr/>
      </dsp:nvSpPr>
      <dsp:spPr>
        <a:xfrm>
          <a:off x="461515" y="1777853"/>
          <a:ext cx="468716" cy="468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287A1E-1A56-4FC3-872C-D15C42BC9A5D}">
      <dsp:nvSpPr>
        <dsp:cNvPr id="0" name=""/>
        <dsp:cNvSpPr/>
      </dsp:nvSpPr>
      <dsp:spPr>
        <a:xfrm>
          <a:off x="1273110" y="1608145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pple Braille" pitchFamily="2" charset="0"/>
            </a:rPr>
            <a:t>Twenty tables have been created with each table containing 10 records.</a:t>
          </a:r>
        </a:p>
      </dsp:txBody>
      <dsp:txXfrm>
        <a:off x="1273110" y="1608145"/>
        <a:ext cx="1904883" cy="808132"/>
      </dsp:txXfrm>
    </dsp:sp>
    <dsp:sp modelId="{CC4EB442-BFDF-4E6D-8CB7-19A31C1663C3}">
      <dsp:nvSpPr>
        <dsp:cNvPr id="0" name=""/>
        <dsp:cNvSpPr/>
      </dsp:nvSpPr>
      <dsp:spPr>
        <a:xfrm>
          <a:off x="3509906" y="1608145"/>
          <a:ext cx="808132" cy="8081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0E6C5-21B6-4C79-B6A3-16757C8CE34D}">
      <dsp:nvSpPr>
        <dsp:cNvPr id="0" name=""/>
        <dsp:cNvSpPr/>
      </dsp:nvSpPr>
      <dsp:spPr>
        <a:xfrm>
          <a:off x="3679614" y="1777853"/>
          <a:ext cx="468716" cy="468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411EC-1AF8-4643-BAA7-5B6CCA3D7850}">
      <dsp:nvSpPr>
        <dsp:cNvPr id="0" name=""/>
        <dsp:cNvSpPr/>
      </dsp:nvSpPr>
      <dsp:spPr>
        <a:xfrm>
          <a:off x="4491210" y="1608145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latin typeface="Apple Braille" pitchFamily="2" charset="0"/>
            </a:rPr>
            <a:t>The tables present in the database have table level check constraints, clustered and non clustered indexes, encryption in column, computed columns.</a:t>
          </a:r>
        </a:p>
      </dsp:txBody>
      <dsp:txXfrm>
        <a:off x="4491210" y="1608145"/>
        <a:ext cx="1904883" cy="808132"/>
      </dsp:txXfrm>
    </dsp:sp>
    <dsp:sp modelId="{B2A88C99-6411-4AD8-9314-6133B464E2A5}">
      <dsp:nvSpPr>
        <dsp:cNvPr id="0" name=""/>
        <dsp:cNvSpPr/>
      </dsp:nvSpPr>
      <dsp:spPr>
        <a:xfrm>
          <a:off x="6728005" y="1608145"/>
          <a:ext cx="808132" cy="8081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D31E0-6415-48C6-B6DB-4228B0B6C0D7}">
      <dsp:nvSpPr>
        <dsp:cNvPr id="0" name=""/>
        <dsp:cNvSpPr/>
      </dsp:nvSpPr>
      <dsp:spPr>
        <a:xfrm>
          <a:off x="6897713" y="1777853"/>
          <a:ext cx="468716" cy="468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F056BD-A2BE-411E-B146-7F037AF5B3B2}">
      <dsp:nvSpPr>
        <dsp:cNvPr id="0" name=""/>
        <dsp:cNvSpPr/>
      </dsp:nvSpPr>
      <dsp:spPr>
        <a:xfrm>
          <a:off x="7709309" y="1608145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latin typeface="Apple Braille" pitchFamily="2" charset="0"/>
            </a:rPr>
            <a:t>Corresponding stored procedures, triggers and views have ben created with the available data from the database</a:t>
          </a:r>
        </a:p>
      </dsp:txBody>
      <dsp:txXfrm>
        <a:off x="7709309" y="1608145"/>
        <a:ext cx="1904883" cy="808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13A31-0BEC-A74F-9E0C-9A48532D84E7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F198F-B9FC-224B-83A9-62C719014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57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F198F-B9FC-224B-83A9-62C7190141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29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14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67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78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6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27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79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62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6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5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2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nkarasubramaniyan/DMDD.gi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4.png"/><Relationship Id="rId5" Type="http://schemas.openxmlformats.org/officeDocument/2006/relationships/diagramData" Target="../diagrams/data1.xml"/><Relationship Id="rId10" Type="http://schemas.openxmlformats.org/officeDocument/2006/relationships/package" Target="../embeddings/Microsoft_Word_Document.docx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12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diagramQuickStyle" Target="../diagrams/quickStyle2.xml"/><Relationship Id="rId11" Type="http://schemas.openxmlformats.org/officeDocument/2006/relationships/package" Target="../embeddings/Microsoft_Word_Document2.docx"/><Relationship Id="rId5" Type="http://schemas.openxmlformats.org/officeDocument/2006/relationships/diagramLayout" Target="../diagrams/layout2.xml"/><Relationship Id="rId10" Type="http://schemas.openxmlformats.org/officeDocument/2006/relationships/image" Target="../media/image4.png"/><Relationship Id="rId4" Type="http://schemas.openxmlformats.org/officeDocument/2006/relationships/diagramData" Target="../diagrams/data2.xml"/><Relationship Id="rId9" Type="http://schemas.openxmlformats.org/officeDocument/2006/relationships/package" Target="../embeddings/Microsoft_Word_Document1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.png"/><Relationship Id="rId4" Type="http://schemas.openxmlformats.org/officeDocument/2006/relationships/package" Target="../embeddings/Microsoft_Word_Document4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.png"/><Relationship Id="rId4" Type="http://schemas.openxmlformats.org/officeDocument/2006/relationships/package" Target="../embeddings/Microsoft_Word_Document5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.png"/><Relationship Id="rId4" Type="http://schemas.openxmlformats.org/officeDocument/2006/relationships/package" Target="../embeddings/Microsoft_Word_Document6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.png"/><Relationship Id="rId4" Type="http://schemas.openxmlformats.org/officeDocument/2006/relationships/package" Target="../embeddings/Microsoft_Word_Document7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 descr="Top view of the earth from outer space">
            <a:extLst>
              <a:ext uri="{FF2B5EF4-FFF2-40B4-BE49-F238E27FC236}">
                <a16:creationId xmlns:a16="http://schemas.microsoft.com/office/drawing/2014/main" id="{D00BE1DF-AA60-44D9-8FD3-AE798924E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717368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8BE8C52-9C3E-4691-A186-7582BDF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0" y="696037"/>
            <a:ext cx="12188952" cy="5172500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71000">
                <a:srgbClr val="000000">
                  <a:alpha val="24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7A74A-B098-F740-A48E-62C9DD113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145" y="4060371"/>
            <a:ext cx="9144000" cy="1861314"/>
          </a:xfrm>
        </p:spPr>
        <p:txBody>
          <a:bodyPr>
            <a:normAutofit fontScale="90000"/>
          </a:bodyPr>
          <a:lstStyle/>
          <a:p>
            <a:pPr algn="l"/>
            <a:r>
              <a:rPr lang="en-US" sz="3000" b="1" i="0" dirty="0">
                <a:solidFill>
                  <a:srgbClr val="FFFFFF"/>
                </a:solidFill>
                <a:latin typeface="Apple Braille" pitchFamily="2" charset="0"/>
              </a:rPr>
              <a:t>GROUP MEMBERS:</a:t>
            </a:r>
            <a:br>
              <a:rPr lang="en-US" sz="3000" i="0" dirty="0">
                <a:solidFill>
                  <a:srgbClr val="FFFFFF"/>
                </a:solidFill>
                <a:latin typeface="Apple Braille" pitchFamily="2" charset="0"/>
              </a:rPr>
            </a:br>
            <a:r>
              <a:rPr lang="en-US" sz="2400" i="0" dirty="0">
                <a:solidFill>
                  <a:srgbClr val="FFFFFF"/>
                </a:solidFill>
                <a:latin typeface="Apple Braille" pitchFamily="2" charset="0"/>
              </a:rPr>
              <a:t>SHANKARASUBRAMANIYAN GANAPATHI SUBRAMANIAN</a:t>
            </a:r>
            <a:br>
              <a:rPr lang="en-US" sz="2400" i="0" dirty="0">
                <a:solidFill>
                  <a:srgbClr val="FFFFFF"/>
                </a:solidFill>
                <a:latin typeface="Apple Braille" pitchFamily="2" charset="0"/>
              </a:rPr>
            </a:br>
            <a:r>
              <a:rPr lang="en-US" sz="2400" i="0" dirty="0">
                <a:solidFill>
                  <a:srgbClr val="FFFFFF"/>
                </a:solidFill>
                <a:latin typeface="Apple Braille" pitchFamily="2" charset="0"/>
              </a:rPr>
              <a:t>SAI PUNEETH CHINNAM</a:t>
            </a:r>
            <a:br>
              <a:rPr lang="en-US" sz="2400" i="0" dirty="0">
                <a:solidFill>
                  <a:srgbClr val="FFFFFF"/>
                </a:solidFill>
                <a:latin typeface="Apple Braille" pitchFamily="2" charset="0"/>
              </a:rPr>
            </a:br>
            <a:r>
              <a:rPr lang="en-US" sz="2400" i="0" dirty="0">
                <a:solidFill>
                  <a:srgbClr val="FFFFFF"/>
                </a:solidFill>
                <a:latin typeface="Apple Braille" pitchFamily="2" charset="0"/>
              </a:rPr>
              <a:t>PIYUSH KUMAR SULTANIA</a:t>
            </a:r>
            <a:br>
              <a:rPr lang="en-US" sz="2400" i="0" dirty="0">
                <a:solidFill>
                  <a:srgbClr val="FFFFFF"/>
                </a:solidFill>
                <a:latin typeface="Apple Braille" pitchFamily="2" charset="0"/>
              </a:rPr>
            </a:br>
            <a:r>
              <a:rPr lang="en-US" sz="2400" i="0" dirty="0">
                <a:solidFill>
                  <a:srgbClr val="FFFFFF"/>
                </a:solidFill>
                <a:latin typeface="Apple Braille" pitchFamily="2" charset="0"/>
              </a:rPr>
              <a:t>BISMITA BEHRA</a:t>
            </a:r>
            <a:br>
              <a:rPr lang="en-US" sz="2400" i="0" dirty="0">
                <a:solidFill>
                  <a:srgbClr val="FFFFFF"/>
                </a:solidFill>
                <a:latin typeface="Apple Braille" pitchFamily="2" charset="0"/>
              </a:rPr>
            </a:br>
            <a:br>
              <a:rPr lang="en-US" sz="2400" i="0" dirty="0">
                <a:solidFill>
                  <a:srgbClr val="FFFFFF"/>
                </a:solidFill>
                <a:latin typeface="Apple Braille" pitchFamily="2" charset="0"/>
              </a:rPr>
            </a:br>
            <a:r>
              <a:rPr lang="en-US" sz="2200" b="1" i="0" u="sng" dirty="0">
                <a:highlight>
                  <a:srgbClr val="FFFF00"/>
                </a:highlight>
                <a:latin typeface="Apple Braille" pitchFamily="2" charset="0"/>
                <a:hlinkClick r:id="rId3" tooltip="https://github.com/shankarasubramaniyan/dmdd.git"/>
              </a:rPr>
              <a:t>https://github.com/shankarasubramaniyan/DMDD.git</a:t>
            </a:r>
            <a:endParaRPr lang="en-US" sz="2200" b="1" i="0" u="sng" dirty="0">
              <a:solidFill>
                <a:srgbClr val="FFFFFF"/>
              </a:solidFill>
              <a:highlight>
                <a:srgbClr val="FFFF00"/>
              </a:highlight>
              <a:latin typeface="Apple Braille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3AC45C-AD0D-2148-98C5-3EEF623C5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1544" y="494723"/>
            <a:ext cx="7086601" cy="148159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pple Braille" pitchFamily="2" charset="0"/>
              </a:rPr>
              <a:t>FLIGHT BOOKING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49895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Dashboard 1">
            <a:extLst>
              <a:ext uri="{FF2B5EF4-FFF2-40B4-BE49-F238E27FC236}">
                <a16:creationId xmlns:a16="http://schemas.microsoft.com/office/drawing/2014/main" id="{C37748F6-D8A4-44CF-B37E-2CFBFEEB8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2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2171661-0838-4942-A149-8C1B78926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3">
            <a:extLst>
              <a:ext uri="{FF2B5EF4-FFF2-40B4-BE49-F238E27FC236}">
                <a16:creationId xmlns:a16="http://schemas.microsoft.com/office/drawing/2014/main" id="{5C569A89-4BBD-4E62-9A37-D553FBF9F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895" y="-11953"/>
            <a:ext cx="8600105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985167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985167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985167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98516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109BB-76EE-0549-ADEE-53F4E2D4F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42926"/>
            <a:ext cx="5551668" cy="1671638"/>
          </a:xfrm>
        </p:spPr>
        <p:txBody>
          <a:bodyPr>
            <a:normAutofit/>
          </a:bodyPr>
          <a:lstStyle/>
          <a:p>
            <a:r>
              <a:rPr lang="en-US" b="1" i="0" dirty="0">
                <a:latin typeface="Apple Braille" pitchFamily="2" charset="0"/>
              </a:rPr>
              <a:t>roles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B04A404-AF1E-4EC9-AF7D-46C68BFC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2890239" y="1"/>
            <a:ext cx="2499667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3E0C6E70-0DB4-4491-A238-7D7E184B6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82" r="28880" b="1"/>
          <a:stretch/>
        </p:blipFill>
        <p:spPr>
          <a:xfrm>
            <a:off x="925087" y="533400"/>
            <a:ext cx="4183915" cy="5791200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FAFC90A-6F94-FE4F-9AB6-57B0195AD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14526"/>
            <a:ext cx="5310188" cy="4410074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pple Braille" pitchFamily="2" charset="0"/>
              </a:rPr>
              <a:t>All 4 members equally contributed during the first phase of the project which involves defining the entities and establishing the relationships, preparing the design document and the final ER diagram.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Braille" pitchFamily="2" charset="0"/>
              </a:rPr>
              <a:t>DDL - Each member covered 5 tables since there were 20 tables.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Braille" pitchFamily="2" charset="0"/>
              </a:rPr>
              <a:t>DML/Views- Shankar, Puneeth, Piyush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Braille" pitchFamily="2" charset="0"/>
              </a:rPr>
              <a:t>Stored Proc/Triggers- Shankar and Puneeth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Braille" pitchFamily="2" charset="0"/>
              </a:rPr>
              <a:t>Tableau Report- Shankar and Puneeth</a:t>
            </a:r>
          </a:p>
        </p:txBody>
      </p:sp>
    </p:spTree>
    <p:extLst>
      <p:ext uri="{BB962C8B-B14F-4D97-AF65-F5344CB8AC3E}">
        <p14:creationId xmlns:p14="http://schemas.microsoft.com/office/powerpoint/2010/main" val="2541708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3969F2-ED52-4E5C-B3FC-01E01B8B9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0FF18-02AA-E145-9238-3FE9CD487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467833"/>
            <a:ext cx="7071536" cy="969081"/>
          </a:xfrm>
        </p:spPr>
        <p:txBody>
          <a:bodyPr>
            <a:normAutofit/>
          </a:bodyPr>
          <a:lstStyle/>
          <a:p>
            <a:r>
              <a:rPr lang="en-US" b="1" i="0" dirty="0">
                <a:latin typeface="Apple Braille" pitchFamily="2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50D08-D29F-2F49-AC79-2E1094F84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524001"/>
            <a:ext cx="6571807" cy="48006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pple Braille" pitchFamily="2" charset="0"/>
              </a:rPr>
              <a:t>This project aims at enhancing the relationship between the customers and airlines via the Flight Reservation System.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Braille" pitchFamily="2" charset="0"/>
              </a:rPr>
              <a:t>The system allows a passengers to perform various functions such as managing the flight bookings, and customer information.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Braille" pitchFamily="2" charset="0"/>
              </a:rPr>
              <a:t> Incorporate the COVID-19 digital test reports and vaccination details of the passengers for convenient and a safe journey.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AB6E95-E30C-2E41-93B3-749F2F981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47" r="38623"/>
          <a:stretch/>
        </p:blipFill>
        <p:spPr>
          <a:xfrm>
            <a:off x="7613102" y="10"/>
            <a:ext cx="4578898" cy="6857990"/>
          </a:xfrm>
          <a:custGeom>
            <a:avLst/>
            <a:gdLst/>
            <a:ahLst/>
            <a:cxnLst/>
            <a:rect l="l" t="t" r="r" b="b"/>
            <a:pathLst>
              <a:path w="4578898" h="6844352">
                <a:moveTo>
                  <a:pt x="2085784" y="0"/>
                </a:moveTo>
                <a:lnTo>
                  <a:pt x="4578898" y="0"/>
                </a:lnTo>
                <a:lnTo>
                  <a:pt x="4578898" y="6844352"/>
                </a:lnTo>
                <a:lnTo>
                  <a:pt x="0" y="6844352"/>
                </a:lnTo>
                <a:close/>
              </a:path>
            </a:pathLst>
          </a:cu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31958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04655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446E324D-9201-4292-875F-C3B15A73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02AD7D83-A622-4E64-A15F-5715B255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-1"/>
            <a:ext cx="5683516" cy="28855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E97A393F-6750-4B9D-A774-36E66ABA4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7835" y="0"/>
            <a:ext cx="3234165" cy="155502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92A6F3B3-F9A3-4E38-8F8E-5247F74D5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1242929"/>
            <a:ext cx="3559041" cy="56150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1D51125D-D15A-4ADA-929B-DACA6E0D1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909656" y="3630223"/>
            <a:ext cx="3282344" cy="322777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B0B448D-1E88-7143-818B-7EBE821F6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0991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22171661-0838-4942-A149-8C1B78926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23">
            <a:extLst>
              <a:ext uri="{FF2B5EF4-FFF2-40B4-BE49-F238E27FC236}">
                <a16:creationId xmlns:a16="http://schemas.microsoft.com/office/drawing/2014/main" id="{5C569A89-4BBD-4E62-9A37-D553FBF9F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895" y="-11953"/>
            <a:ext cx="8600105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985167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985167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985167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98516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CFCCD-42E6-F647-BE2B-A5CB7FEB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42926"/>
            <a:ext cx="5551668" cy="1671638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Apple Braille" pitchFamily="2" charset="0"/>
              </a:rPr>
              <a:t>Design document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B04A404-AF1E-4EC9-AF7D-46C68BFC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2890239" y="1"/>
            <a:ext cx="2499667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Diagram, text, whiteboard&#10;&#10;Description automatically generated">
            <a:extLst>
              <a:ext uri="{FF2B5EF4-FFF2-40B4-BE49-F238E27FC236}">
                <a16:creationId xmlns:a16="http://schemas.microsoft.com/office/drawing/2014/main" id="{B7EC1A89-E7F7-B549-A1F2-FACF3B66BA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5679" r="25679"/>
          <a:stretch/>
        </p:blipFill>
        <p:spPr>
          <a:xfrm>
            <a:off x="785813" y="533400"/>
            <a:ext cx="4449306" cy="5791200"/>
          </a:xfrm>
          <a:prstGeom prst="rect">
            <a:avLst/>
          </a:prstGeom>
        </p:spPr>
      </p:pic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84D3FD34-2750-44A6-B063-13929D3F7A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25893"/>
              </p:ext>
            </p:extLst>
          </p:nvPr>
        </p:nvGraphicFramePr>
        <p:xfrm>
          <a:off x="6096000" y="2226516"/>
          <a:ext cx="5310188" cy="409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esign Document">
            <a:extLst>
              <a:ext uri="{FF2B5EF4-FFF2-40B4-BE49-F238E27FC236}">
                <a16:creationId xmlns:a16="http://schemas.microsoft.com/office/drawing/2014/main" id="{2CF68F35-276D-E449-8275-11EC98D62D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896370"/>
              </p:ext>
            </p:extLst>
          </p:nvPr>
        </p:nvGraphicFramePr>
        <p:xfrm>
          <a:off x="10440987" y="2813423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Document" showAsIcon="1" r:id="rId10" imgW="965200" imgH="609600" progId="Word.Document.12">
                  <p:embed/>
                </p:oleObj>
              </mc:Choice>
              <mc:Fallback>
                <p:oleObj name="Document" showAsIcon="1" r:id="rId10" imgW="9652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440987" y="2813423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73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4534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40CE-53F3-8C4C-B47C-03C3C6907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0" dirty="0">
                <a:latin typeface="Apple Braille" pitchFamily="2" charset="0"/>
              </a:rPr>
              <a:t>SQL STATEMENTS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1BF66E87-893B-4CD7-B1CB-F2EDB20EF4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3245263"/>
              </p:ext>
            </p:extLst>
          </p:nvPr>
        </p:nvGraphicFramePr>
        <p:xfrm>
          <a:off x="1143000" y="2009554"/>
          <a:ext cx="9906000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27D546-8612-4C44-8F6A-C1C5CB57EFB3}"/>
              </a:ext>
            </a:extLst>
          </p:cNvPr>
          <p:cNvSpPr txBox="1"/>
          <p:nvPr/>
        </p:nvSpPr>
        <p:spPr>
          <a:xfrm>
            <a:off x="2712377" y="2100931"/>
            <a:ext cx="71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pple Braille" pitchFamily="2" charset="0"/>
              </a:rPr>
              <a:t>DDL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D782D-D6C6-1F4B-82D6-659E0295DF97}"/>
              </a:ext>
            </a:extLst>
          </p:cNvPr>
          <p:cNvSpPr txBox="1"/>
          <p:nvPr/>
        </p:nvSpPr>
        <p:spPr>
          <a:xfrm>
            <a:off x="6827246" y="2100931"/>
            <a:ext cx="71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pple Braille" pitchFamily="2" charset="0"/>
              </a:rPr>
              <a:t>DML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A04B7-8C3F-C34F-A4FE-6EC64E910D00}"/>
              </a:ext>
            </a:extLst>
          </p:cNvPr>
          <p:cNvSpPr txBox="1"/>
          <p:nvPr/>
        </p:nvSpPr>
        <p:spPr>
          <a:xfrm>
            <a:off x="9972204" y="1962431"/>
            <a:ext cx="115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pple Braille" pitchFamily="2" charset="0"/>
              </a:rPr>
              <a:t>SP,View,Trigger</a:t>
            </a:r>
            <a:endParaRPr lang="en-US" b="1" dirty="0">
              <a:latin typeface="Apple Braille" pitchFamily="2" charset="0"/>
            </a:endParaRPr>
          </a:p>
        </p:txBody>
      </p:sp>
      <p:graphicFrame>
        <p:nvGraphicFramePr>
          <p:cNvPr id="10" name="SQL statements with DML">
            <a:extLst>
              <a:ext uri="{FF2B5EF4-FFF2-40B4-BE49-F238E27FC236}">
                <a16:creationId xmlns:a16="http://schemas.microsoft.com/office/drawing/2014/main" id="{633C3AAB-3172-2F43-A0A2-8837382C19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035601"/>
              </p:ext>
            </p:extLst>
          </p:nvPr>
        </p:nvGraphicFramePr>
        <p:xfrm>
          <a:off x="5613400" y="205441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Document" showAsIcon="1" r:id="rId9" imgW="965200" imgH="609600" progId="Word.Document.12">
                  <p:embed/>
                </p:oleObj>
              </mc:Choice>
              <mc:Fallback>
                <p:oleObj name="Document" showAsIcon="1" r:id="rId9" imgW="9652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13400" y="205441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SQL statements with SP,View">
            <a:extLst>
              <a:ext uri="{FF2B5EF4-FFF2-40B4-BE49-F238E27FC236}">
                <a16:creationId xmlns:a16="http://schemas.microsoft.com/office/drawing/2014/main" id="{FF653A64-52DE-C849-968C-E2924E2F9D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803724"/>
              </p:ext>
            </p:extLst>
          </p:nvPr>
        </p:nvGraphicFramePr>
        <p:xfrm>
          <a:off x="8931380" y="2031856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Document" showAsIcon="1" r:id="rId11" imgW="965200" imgH="609600" progId="Word.Document.12">
                  <p:embed/>
                </p:oleObj>
              </mc:Choice>
              <mc:Fallback>
                <p:oleObj name="Document" showAsIcon="1" r:id="rId11" imgW="9652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931380" y="2031856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SQL statements with DDL">
            <a:extLst>
              <a:ext uri="{FF2B5EF4-FFF2-40B4-BE49-F238E27FC236}">
                <a16:creationId xmlns:a16="http://schemas.microsoft.com/office/drawing/2014/main" id="{3FCB365A-A8AF-8541-89F5-77796024FD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403629"/>
              </p:ext>
            </p:extLst>
          </p:nvPr>
        </p:nvGraphicFramePr>
        <p:xfrm>
          <a:off x="1661886" y="2100931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Document" showAsIcon="1" r:id="rId12" imgW="965200" imgH="609600" progId="Word.Document.12">
                  <p:embed/>
                </p:oleObj>
              </mc:Choice>
              <mc:Fallback>
                <p:oleObj name="Document" showAsIcon="1" r:id="rId12" imgW="9652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61886" y="2100931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899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32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34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36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38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40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42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44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0" name="Rectangle 46">
            <a:extLst>
              <a:ext uri="{FF2B5EF4-FFF2-40B4-BE49-F238E27FC236}">
                <a16:creationId xmlns:a16="http://schemas.microsoft.com/office/drawing/2014/main" id="{22171661-0838-4942-A149-8C1B78926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23">
            <a:extLst>
              <a:ext uri="{FF2B5EF4-FFF2-40B4-BE49-F238E27FC236}">
                <a16:creationId xmlns:a16="http://schemas.microsoft.com/office/drawing/2014/main" id="{5C569A89-4BBD-4E62-9A37-D553FBF9F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895" y="-11953"/>
            <a:ext cx="8600105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985167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985167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985167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98516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B8615-9A55-CA40-B8DC-1F596E710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42926"/>
            <a:ext cx="5551668" cy="16716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i="0" dirty="0">
                <a:latin typeface="Apple Braille" pitchFamily="2" charset="0"/>
              </a:rPr>
              <a:t>seats available at airports</a:t>
            </a:r>
          </a:p>
        </p:txBody>
      </p:sp>
      <p:cxnSp>
        <p:nvCxnSpPr>
          <p:cNvPr id="62" name="Straight Connector 50">
            <a:extLst>
              <a:ext uri="{FF2B5EF4-FFF2-40B4-BE49-F238E27FC236}">
                <a16:creationId xmlns:a16="http://schemas.microsoft.com/office/drawing/2014/main" id="{BB04A404-AF1E-4EC9-AF7D-46C68BFC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2890239" y="1"/>
            <a:ext cx="2499667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14128D-4362-EC4B-89FC-027DB584E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979" y="-1"/>
            <a:ext cx="6006231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16C87-8844-3049-BE51-F7079A1A9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0" y="2226516"/>
            <a:ext cx="5310188" cy="40980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Apple Braille" pitchFamily="2" charset="0"/>
              </a:rPr>
              <a:t>The chart depicts the availability of seats in all the aircrafts from the originating airports.</a:t>
            </a:r>
          </a:p>
          <a:p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3" name="SQL statement for seats available">
            <a:extLst>
              <a:ext uri="{FF2B5EF4-FFF2-40B4-BE49-F238E27FC236}">
                <a16:creationId xmlns:a16="http://schemas.microsoft.com/office/drawing/2014/main" id="{DBF206B0-F56A-8D4D-A6EB-9B38AE9D1B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133532"/>
              </p:ext>
            </p:extLst>
          </p:nvPr>
        </p:nvGraphicFramePr>
        <p:xfrm>
          <a:off x="8078033" y="3732633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Document" showAsIcon="1" r:id="rId4" imgW="965200" imgH="609600" progId="Word.Document.12">
                  <p:embed/>
                </p:oleObj>
              </mc:Choice>
              <mc:Fallback>
                <p:oleObj name="Document" showAsIcon="1" r:id="rId4" imgW="9652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78033" y="3732633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627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4A9919-C77B-4DEE-B7F8-B9A289E9E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7289975" cy="133894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26">
            <a:extLst>
              <a:ext uri="{FF2B5EF4-FFF2-40B4-BE49-F238E27FC236}">
                <a16:creationId xmlns:a16="http://schemas.microsoft.com/office/drawing/2014/main" id="{F67B5ED5-2C08-4519-B88A-E933BAA8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27850"/>
            <a:ext cx="12192000" cy="205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73131-FA58-FA40-B7AD-399E78660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04" y="5417353"/>
            <a:ext cx="10102920" cy="6754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b="1" i="0" dirty="0">
                <a:latin typeface="Apple Braille" pitchFamily="2" charset="0"/>
              </a:rPr>
              <a:t>depicts the countries in which Passengers got vaccinated</a:t>
            </a:r>
            <a:r>
              <a:rPr lang="en-US" sz="1900" dirty="0"/>
              <a:t>.</a:t>
            </a:r>
            <a:br>
              <a:rPr lang="en-US" sz="1900" dirty="0"/>
            </a:br>
            <a:endParaRPr lang="en-US" sz="1900" dirty="0"/>
          </a:p>
        </p:txBody>
      </p:sp>
      <p:cxnSp>
        <p:nvCxnSpPr>
          <p:cNvPr id="43" name="Straight Connector 28">
            <a:extLst>
              <a:ext uri="{FF2B5EF4-FFF2-40B4-BE49-F238E27FC236}">
                <a16:creationId xmlns:a16="http://schemas.microsoft.com/office/drawing/2014/main" id="{4BB9CE4F-048D-4320-B7EF-E5AEA4020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0990" y="0"/>
            <a:ext cx="863010" cy="485029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30">
            <a:extLst>
              <a:ext uri="{FF2B5EF4-FFF2-40B4-BE49-F238E27FC236}">
                <a16:creationId xmlns:a16="http://schemas.microsoft.com/office/drawing/2014/main" id="{717DE3F0-E5A7-4C2D-927E-566380867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632375"/>
            <a:ext cx="3875314" cy="11954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2">
            <a:extLst>
              <a:ext uri="{FF2B5EF4-FFF2-40B4-BE49-F238E27FC236}">
                <a16:creationId xmlns:a16="http://schemas.microsoft.com/office/drawing/2014/main" id="{4E9EA87C-793F-4321-A0BC-4DB860289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63624" y="1392865"/>
            <a:ext cx="1428376" cy="345743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34">
            <a:extLst>
              <a:ext uri="{FF2B5EF4-FFF2-40B4-BE49-F238E27FC236}">
                <a16:creationId xmlns:a16="http://schemas.microsoft.com/office/drawing/2014/main" id="{DEE00FC4-5601-4185-8A23-E15BD4D7B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367404" y="0"/>
            <a:ext cx="1824596" cy="43389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95C03D-A501-1443-B14C-6D3CFEA87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27496"/>
            <a:ext cx="12191998" cy="4912964"/>
          </a:xfrm>
          <a:prstGeom prst="rect">
            <a:avLst/>
          </a:prstGeom>
        </p:spPr>
      </p:pic>
      <p:graphicFrame>
        <p:nvGraphicFramePr>
          <p:cNvPr id="6" name="SQL statement for Immune" descr="Contains the SQL for the report">
            <a:extLst>
              <a:ext uri="{FF2B5EF4-FFF2-40B4-BE49-F238E27FC236}">
                <a16:creationId xmlns:a16="http://schemas.microsoft.com/office/drawing/2014/main" id="{6F8B26F8-700D-C944-9997-0A9734C11A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024475"/>
              </p:ext>
            </p:extLst>
          </p:nvPr>
        </p:nvGraphicFramePr>
        <p:xfrm>
          <a:off x="4868496" y="5743575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" name="Document" showAsIcon="1" r:id="rId4" imgW="965200" imgH="609600" progId="Word.Document.12">
                  <p:embed/>
                </p:oleObj>
              </mc:Choice>
              <mc:Fallback>
                <p:oleObj name="Document" showAsIcon="1" r:id="rId4" imgW="9652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68496" y="5743575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542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8222250-799A-4AD0-9BD1-BE6EB7A06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770432A-C0A6-4D4F-AE2C-705049DAB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6244921" y="-5976"/>
            <a:ext cx="5947079" cy="6874927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3571269 w 4584879"/>
              <a:gd name="connsiteY2" fmla="*/ 6853025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3571269 w 4584879"/>
              <a:gd name="connsiteY2" fmla="*/ 6853025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3677452 w 4584879"/>
              <a:gd name="connsiteY2" fmla="*/ 6853025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584879"/>
              <a:gd name="connsiteY0" fmla="*/ 0 h 6874927"/>
              <a:gd name="connsiteX1" fmla="*/ 4584879 w 4584879"/>
              <a:gd name="connsiteY1" fmla="*/ 0 h 6874927"/>
              <a:gd name="connsiteX2" fmla="*/ 3693787 w 4584879"/>
              <a:gd name="connsiteY2" fmla="*/ 6874927 h 6874927"/>
              <a:gd name="connsiteX3" fmla="*/ 0 w 4584879"/>
              <a:gd name="connsiteY3" fmla="*/ 6863976 h 6874927"/>
              <a:gd name="connsiteX4" fmla="*/ 0 w 4584879"/>
              <a:gd name="connsiteY4" fmla="*/ 0 h 6874927"/>
              <a:gd name="connsiteX0" fmla="*/ 0 w 4584879"/>
              <a:gd name="connsiteY0" fmla="*/ 0 h 6874927"/>
              <a:gd name="connsiteX1" fmla="*/ 4584879 w 4584879"/>
              <a:gd name="connsiteY1" fmla="*/ 0 h 6874927"/>
              <a:gd name="connsiteX2" fmla="*/ 3842978 w 4584879"/>
              <a:gd name="connsiteY2" fmla="*/ 6874927 h 6874927"/>
              <a:gd name="connsiteX3" fmla="*/ 0 w 4584879"/>
              <a:gd name="connsiteY3" fmla="*/ 6863976 h 6874927"/>
              <a:gd name="connsiteX4" fmla="*/ 0 w 4584879"/>
              <a:gd name="connsiteY4" fmla="*/ 0 h 6874927"/>
              <a:gd name="connsiteX0" fmla="*/ 0 w 4435688"/>
              <a:gd name="connsiteY0" fmla="*/ 0 h 6874927"/>
              <a:gd name="connsiteX1" fmla="*/ 4435688 w 4435688"/>
              <a:gd name="connsiteY1" fmla="*/ 4763 h 6874927"/>
              <a:gd name="connsiteX2" fmla="*/ 3842978 w 4435688"/>
              <a:gd name="connsiteY2" fmla="*/ 6874927 h 6874927"/>
              <a:gd name="connsiteX3" fmla="*/ 0 w 4435688"/>
              <a:gd name="connsiteY3" fmla="*/ 6863976 h 6874927"/>
              <a:gd name="connsiteX4" fmla="*/ 0 w 4435688"/>
              <a:gd name="connsiteY4" fmla="*/ 0 h 687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5688" h="6874927">
                <a:moveTo>
                  <a:pt x="0" y="0"/>
                </a:moveTo>
                <a:lnTo>
                  <a:pt x="4435688" y="4763"/>
                </a:lnTo>
                <a:lnTo>
                  <a:pt x="3842978" y="6874927"/>
                </a:lnTo>
                <a:lnTo>
                  <a:pt x="0" y="686397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01E2C-5829-D343-8029-4795B5EDB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705" y="542926"/>
            <a:ext cx="4439894" cy="166814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en-US" sz="3600" b="1" i="0" dirty="0">
                <a:latin typeface="Apple Braille" pitchFamily="2" charset="0"/>
              </a:rPr>
              <a:t>average salaries of the respective employee types</a:t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5" name="Picture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99ACDBF5-0C54-1D41-AC03-9827E67E0D8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18910" b="18910"/>
          <a:stretch>
            <a:fillRect/>
          </a:stretch>
        </p:blipFill>
        <p:spPr>
          <a:xfrm>
            <a:off x="533400" y="1348416"/>
            <a:ext cx="5270053" cy="4161168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FBE787-8B1D-40E5-8468-6F665BB5D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43268" y="0"/>
            <a:ext cx="488370" cy="68804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FCFC61-48C4-9849-BEBA-7365A6F2F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18706" y="2211069"/>
            <a:ext cx="4439894" cy="41135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IN" sz="2000" dirty="0">
                <a:latin typeface="Apple Braille" pitchFamily="2" charset="0"/>
              </a:rPr>
              <a:t>The graph depicts the average salary of the below three employee categories.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pple Braille" pitchFamily="2" charset="0"/>
              </a:rPr>
              <a:t>Airline Employee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pple Braille" pitchFamily="2" charset="0"/>
              </a:rPr>
              <a:t>Airport Employee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pple Braille" pitchFamily="2" charset="0"/>
              </a:rPr>
              <a:t>Remote Employee</a:t>
            </a:r>
          </a:p>
          <a:p>
            <a:endParaRPr lang="en-IN" dirty="0">
              <a:latin typeface="Apple Braille" pitchFamily="2" charset="0"/>
            </a:endParaRPr>
          </a:p>
          <a:p>
            <a:endParaRPr lang="en-IN" dirty="0">
              <a:latin typeface="Apple Braille" pitchFamily="2" charset="0"/>
            </a:endParaRPr>
          </a:p>
        </p:txBody>
      </p:sp>
      <p:graphicFrame>
        <p:nvGraphicFramePr>
          <p:cNvPr id="3" name="SQL statement for emp type">
            <a:extLst>
              <a:ext uri="{FF2B5EF4-FFF2-40B4-BE49-F238E27FC236}">
                <a16:creationId xmlns:a16="http://schemas.microsoft.com/office/drawing/2014/main" id="{AC771C8D-97E0-994C-AAAE-0B95BE7761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475977"/>
              </p:ext>
            </p:extLst>
          </p:nvPr>
        </p:nvGraphicFramePr>
        <p:xfrm>
          <a:off x="8654798" y="4596822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Document" showAsIcon="1" r:id="rId4" imgW="965200" imgH="609600" progId="Word.Document.12">
                  <p:embed/>
                </p:oleObj>
              </mc:Choice>
              <mc:Fallback>
                <p:oleObj name="Document" showAsIcon="1" r:id="rId4" imgW="9652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4798" y="4596822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5488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2171661-0838-4942-A149-8C1B78926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5C569A89-4BBD-4E62-9A37-D553FBF9F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895" y="-11953"/>
            <a:ext cx="8600105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985167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985167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985167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98516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9F3D2-13A3-E64F-9B0C-851A3341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42926"/>
            <a:ext cx="5551668" cy="16716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i="0" dirty="0">
                <a:latin typeface="Apple Braille" pitchFamily="2" charset="0"/>
              </a:rPr>
              <a:t>Average age of passengers at the respective Origin Airports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B04A404-AF1E-4EC9-AF7D-46C68BFC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2890239" y="1"/>
            <a:ext cx="2499667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6A64B2-DDF7-DE4C-82E6-8D4F047EC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4765" y="0"/>
            <a:ext cx="6103618" cy="685799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1D5767-9396-E241-93AB-F9535618B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0" y="2226516"/>
            <a:ext cx="5310188" cy="40980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Apple Braille" pitchFamily="2" charset="0"/>
              </a:rPr>
              <a:t>The graph depicts the average age of the passengers boarding at the respective airports and they are categorized into the following three 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pple Braille" pitchFamily="2" charset="0"/>
              </a:rPr>
              <a:t>Adult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pple Braille" pitchFamily="2" charset="0"/>
              </a:rPr>
              <a:t>Children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pple Braille" pitchFamily="2" charset="0"/>
              </a:rPr>
              <a:t>Infant</a:t>
            </a:r>
          </a:p>
        </p:txBody>
      </p:sp>
      <p:graphicFrame>
        <p:nvGraphicFramePr>
          <p:cNvPr id="3" name="SQL statement for Average age">
            <a:extLst>
              <a:ext uri="{FF2B5EF4-FFF2-40B4-BE49-F238E27FC236}">
                <a16:creationId xmlns:a16="http://schemas.microsoft.com/office/drawing/2014/main" id="{3DD2A026-A37F-3F43-A95F-CA89BE457F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080443"/>
              </p:ext>
            </p:extLst>
          </p:nvPr>
        </p:nvGraphicFramePr>
        <p:xfrm>
          <a:off x="7816580" y="4927974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7" name="Document" showAsIcon="1" r:id="rId4" imgW="965200" imgH="609600" progId="Word.Document.12">
                  <p:embed/>
                </p:oleObj>
              </mc:Choice>
              <mc:Fallback>
                <p:oleObj name="Document" showAsIcon="1" r:id="rId4" imgW="9652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16580" y="4927974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7922931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DarkSeedLeftStep">
      <a:dk1>
        <a:srgbClr val="000000"/>
      </a:dk1>
      <a:lt1>
        <a:srgbClr val="FFFFFF"/>
      </a:lt1>
      <a:dk2>
        <a:srgbClr val="242B41"/>
      </a:dk2>
      <a:lt2>
        <a:srgbClr val="E2E8E2"/>
      </a:lt2>
      <a:accent1>
        <a:srgbClr val="C34DBF"/>
      </a:accent1>
      <a:accent2>
        <a:srgbClr val="843BB1"/>
      </a:accent2>
      <a:accent3>
        <a:srgbClr val="644DC3"/>
      </a:accent3>
      <a:accent4>
        <a:srgbClr val="3B54B1"/>
      </a:accent4>
      <a:accent5>
        <a:srgbClr val="4D98C3"/>
      </a:accent5>
      <a:accent6>
        <a:srgbClr val="3BB1AC"/>
      </a:accent6>
      <a:hlink>
        <a:srgbClr val="3F7BBF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3054</TotalTime>
  <Words>365</Words>
  <Application>Microsoft Macintosh PowerPoint</Application>
  <PresentationFormat>Widescreen</PresentationFormat>
  <Paragraphs>36</Paragraphs>
  <Slides>11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Apple Braille</vt:lpstr>
      <vt:lpstr>Arial</vt:lpstr>
      <vt:lpstr>Calibri</vt:lpstr>
      <vt:lpstr>Univers Condensed Light</vt:lpstr>
      <vt:lpstr>Walbaum Display Light</vt:lpstr>
      <vt:lpstr>AngleLinesVTI</vt:lpstr>
      <vt:lpstr>Document</vt:lpstr>
      <vt:lpstr>GROUP MEMBERS: SHANKARASUBRAMANIYAN GANAPATHI SUBRAMANIAN SAI PUNEETH CHINNAM PIYUSH KUMAR SULTANIA BISMITA BEHRA  https://github.com/shankarasubramaniyan/DMDD.git</vt:lpstr>
      <vt:lpstr>OBJECTIVE</vt:lpstr>
      <vt:lpstr>PowerPoint Presentation</vt:lpstr>
      <vt:lpstr>Design document</vt:lpstr>
      <vt:lpstr>SQL STATEMENTS</vt:lpstr>
      <vt:lpstr>seats available at airports</vt:lpstr>
      <vt:lpstr>depicts the countries in which Passengers got vaccinated. </vt:lpstr>
      <vt:lpstr>   average salaries of the respective employee types </vt:lpstr>
      <vt:lpstr>Average age of passengers at the respective Origin Airports</vt:lpstr>
      <vt:lpstr>PowerPoint Presentation</vt:lpstr>
      <vt:lpstr>roles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MEMBERS: SHANKARASUBRAMANIYAN GANAPATHI SUBRAMANIAN SAI PUNEETH CHINNAM PIYUSH KUMAR SULTANIA BISMITA BEHRA</dc:title>
  <dc:creator>Shankarasubramaniyan Ganapathi Subramanian</dc:creator>
  <cp:lastModifiedBy>Shankarasubramaniyan Ganapathi Subramanian</cp:lastModifiedBy>
  <cp:revision>26</cp:revision>
  <dcterms:created xsi:type="dcterms:W3CDTF">2021-12-11T04:35:59Z</dcterms:created>
  <dcterms:modified xsi:type="dcterms:W3CDTF">2021-12-13T21:44:06Z</dcterms:modified>
</cp:coreProperties>
</file>